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2"/>
  </p:sldMasterIdLst>
  <p:notesMasterIdLst>
    <p:notesMasterId r:id="rId24"/>
  </p:notesMasterIdLst>
  <p:sldIdLst>
    <p:sldId id="5351" r:id="rId3"/>
    <p:sldId id="5410" r:id="rId4"/>
    <p:sldId id="258" r:id="rId5"/>
    <p:sldId id="5348" r:id="rId6"/>
    <p:sldId id="5378" r:id="rId7"/>
    <p:sldId id="5398" r:id="rId8"/>
    <p:sldId id="5397" r:id="rId9"/>
    <p:sldId id="5393" r:id="rId10"/>
    <p:sldId id="5382" r:id="rId11"/>
    <p:sldId id="5399" r:id="rId12"/>
    <p:sldId id="5401" r:id="rId13"/>
    <p:sldId id="5403" r:id="rId14"/>
    <p:sldId id="5404" r:id="rId15"/>
    <p:sldId id="5385" r:id="rId16"/>
    <p:sldId id="5386" r:id="rId17"/>
    <p:sldId id="5405" r:id="rId18"/>
    <p:sldId id="5387" r:id="rId19"/>
    <p:sldId id="5394" r:id="rId20"/>
    <p:sldId id="5392" r:id="rId21"/>
    <p:sldId id="5391" r:id="rId22"/>
    <p:sldId id="538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1">
          <p15:clr>
            <a:srgbClr val="A4A3A4"/>
          </p15:clr>
        </p15:guide>
        <p15:guide id="2" pos="37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14DC5"/>
    <a:srgbClr val="E7EFFD"/>
    <a:srgbClr val="A6A6A6"/>
    <a:srgbClr val="06B04D"/>
    <a:srgbClr val="F57800"/>
    <a:srgbClr val="E48307"/>
    <a:srgbClr val="E7EDFA"/>
    <a:srgbClr val="4472C4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30" autoAdjust="0"/>
    <p:restoredTop sz="79053" autoAdjust="0"/>
  </p:normalViewPr>
  <p:slideViewPr>
    <p:cSldViewPr snapToGrid="0" snapToObjects="1">
      <p:cViewPr varScale="1">
        <p:scale>
          <a:sx n="67" d="100"/>
          <a:sy n="67" d="100"/>
        </p:scale>
        <p:origin x="1459" y="67"/>
      </p:cViewPr>
      <p:guideLst>
        <p:guide orient="horz" pos="2491"/>
        <p:guide pos="37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940"/>
    </p:cViewPr>
  </p:sorterViewPr>
  <p:notesViewPr>
    <p:cSldViewPr snapToGrid="0" snapToObjects="1">
      <p:cViewPr varScale="1">
        <p:scale>
          <a:sx n="57" d="100"/>
          <a:sy n="57" d="100"/>
        </p:scale>
        <p:origin x="2390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15938-C788-8D4F-81D9-88FE2D754512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1962-2BA1-1649-8724-50AFF8776C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082FF-4E41-4041-889B-041102A3785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dirty="0"/>
              <a:t>1.</a:t>
            </a:r>
            <a:r>
              <a:rPr lang="zh-CN" altLang="zh-CN" sz="1200" dirty="0"/>
              <a:t>列举作品使用到的政府开放数据集的名称与字段， 并说明这些数据集对作品起到了怎样的支撑作用。</a:t>
            </a:r>
          </a:p>
          <a:p>
            <a:pPr algn="l"/>
            <a:r>
              <a:rPr lang="en-US" altLang="zh-CN" sz="1200" dirty="0"/>
              <a:t>2.</a:t>
            </a:r>
            <a:r>
              <a:rPr lang="zh-CN" altLang="zh-CN" sz="1200" dirty="0"/>
              <a:t>列举自带的业务数据名称与字段（如有）。</a:t>
            </a:r>
          </a:p>
          <a:p>
            <a:pPr algn="l"/>
            <a:r>
              <a:rPr lang="en-US" altLang="zh-CN" sz="1200" dirty="0"/>
              <a:t>3.</a:t>
            </a:r>
            <a:r>
              <a:rPr lang="zh-CN" altLang="zh-CN" sz="1200" dirty="0"/>
              <a:t>列举其他所使用的公共数据，如地图</a:t>
            </a:r>
            <a:r>
              <a:rPr lang="en-US" altLang="zh-CN" sz="1200" dirty="0"/>
              <a:t>POI</a:t>
            </a:r>
            <a:r>
              <a:rPr lang="zh-CN" altLang="zh-CN" sz="1200" dirty="0"/>
              <a:t>数据等（如有）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548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dirty="0"/>
              <a:t>1.</a:t>
            </a:r>
            <a:r>
              <a:rPr lang="zh-CN" altLang="zh-CN" sz="1200" dirty="0"/>
              <a:t>列举作品使用到的政府开放数据集的名称与字段， 并说明这些数据集对作品起到了怎样的支撑作用。</a:t>
            </a:r>
          </a:p>
          <a:p>
            <a:pPr algn="l"/>
            <a:r>
              <a:rPr lang="en-US" altLang="zh-CN" sz="1200" dirty="0"/>
              <a:t>2.</a:t>
            </a:r>
            <a:r>
              <a:rPr lang="zh-CN" altLang="zh-CN" sz="1200" dirty="0"/>
              <a:t>列举自带的业务数据名称与字段（如有）。</a:t>
            </a:r>
          </a:p>
          <a:p>
            <a:pPr algn="l"/>
            <a:r>
              <a:rPr lang="en-US" altLang="zh-CN" sz="1200" dirty="0"/>
              <a:t>3.</a:t>
            </a:r>
            <a:r>
              <a:rPr lang="zh-CN" altLang="zh-CN" sz="1200" dirty="0"/>
              <a:t>列举其他所使用的公共数据，如地图</a:t>
            </a:r>
            <a:r>
              <a:rPr lang="en-US" altLang="zh-CN" sz="1200" dirty="0"/>
              <a:t>POI</a:t>
            </a:r>
            <a:r>
              <a:rPr lang="zh-CN" altLang="zh-CN" sz="1200" dirty="0"/>
              <a:t>数据等（如有）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3843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/>
              <a:t>结合应用场景，说明背后的算法和技术实现方案，例如：如何对数据进行加工和融合，使用了怎样的算法模型，输入与输出是什么等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图形评审技术</a:t>
            </a:r>
            <a:r>
              <a:rPr lang="en-US" b="1" dirty="0"/>
              <a:t>GERT</a:t>
            </a:r>
            <a:r>
              <a:rPr lang="en-US" dirty="0"/>
              <a:t> (Graphic Evaluation and Review Technique) </a:t>
            </a:r>
            <a:endParaRPr lang="en-US" altLang="zh-CN" sz="1200" b="1" dirty="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485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/>
              <a:t>描述作品如何保障所使用的数据的安全，例如对商业机密与个人隐私的保护措施。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6377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/>
              <a:t>说明作品所产生的社会和经济价值，例如给用户带来的便利，对经济发展的推动，对城市治理水平的提升等。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135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习近平总书记指出，“确保食品安全是民生工程、民心工程，是各级党委政府义不容辞之责。”为大力贯彻十九大报告 “实施食品安全战略，让人民吃得放心”的决策部署，全面落实“四个最严”指示精神及</a:t>
            </a:r>
            <a:r>
              <a:rPr lang="en-US" altLang="zh-CN" dirty="0"/>
              <a:t>《</a:t>
            </a:r>
            <a:r>
              <a:rPr lang="zh-CN" altLang="en-US" dirty="0"/>
              <a:t>中共中央国务院关于深化改革加强食品安全工作的意见</a:t>
            </a:r>
            <a:r>
              <a:rPr lang="en-US" altLang="zh-CN" dirty="0"/>
              <a:t>》</a:t>
            </a:r>
            <a:r>
              <a:rPr lang="zh-CN" altLang="en-US" dirty="0"/>
              <a:t>与中共中央办公厅、国务院办公厅</a:t>
            </a:r>
            <a:r>
              <a:rPr lang="en-US" altLang="zh-CN" dirty="0"/>
              <a:t>《</a:t>
            </a:r>
            <a:r>
              <a:rPr lang="zh-CN" altLang="en-US" dirty="0"/>
              <a:t>地方党政领导干部食品安全责任制规定</a:t>
            </a:r>
            <a:r>
              <a:rPr lang="en-US" altLang="zh-CN" dirty="0"/>
              <a:t>》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农残、抗生素残留、食品添加剂、霉菌、大肠杆菌、重金属等污染物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/>
              <a:t>分析用户的特征、场景和痛点， 如某类人群在什么时候什么场景下存在什么样的需求和问题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890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“健康中国”和“质量强国”国家战略的重要组成部分。</a:t>
            </a:r>
            <a:r>
              <a:rPr lang="zh-CN" altLang="en-US" sz="1200" dirty="0"/>
              <a:t>食品安全已提升到国家重大公共安全层面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/>
              <a:t>分析用户的特征、场景和痛点， 如某类人群在什么时候什么场景下存在什么样的需求和问题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175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大数据中心、信息平台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目标对象为普通民众。主要解决三个痛点：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一是普通民众缺乏食品相关的科学专业知识，对常见食品可能存在的安全风险、危害程度和鉴别方法缺乏系统的认识。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二是政府有关部门的监管工作和食品安全相关的公开信息（包括检测类数据）难以及时有效地推送到终端消费者，降低了民众对食品安全事件的认知效率。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/>
              <a:t>分析用户的特征、场景和痛点， 如某类人群在什么时候什么场景下存在什么样的需求和问题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221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未发挥大数据优势，缺少非结构化数据 </a:t>
            </a:r>
            <a:r>
              <a:rPr lang="en-US" altLang="zh-CN" dirty="0"/>
              <a:t>-&gt; </a:t>
            </a:r>
            <a:r>
              <a:rPr lang="zh-CN" altLang="en-US" dirty="0"/>
              <a:t>结构化数据 高级应用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/>
              <a:t>分析相关行业的现状与前景，比较市场上竞品，分析其优势和不足，发现未被满足的用户需求和市场机遇。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438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描述作品的应用场景</a:t>
            </a:r>
            <a:r>
              <a:rPr lang="zh-CN" altLang="zh-CN" sz="1200" dirty="0"/>
              <a:t>（如有多个应用场景需分别描述）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/>
              <a:t>基于需求分析，系统阐述作品能解决什么问题，适用于什么场景、有哪些核心功能和作用等（可以搭配示意图片）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330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描述作品的应用场景</a:t>
            </a:r>
            <a:r>
              <a:rPr lang="zh-CN" altLang="zh-CN" sz="1200" dirty="0"/>
              <a:t>（如有多个应用场景需分别描述）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/>
              <a:t>基于需求分析，系统阐述作品能解决什么问题，适用于什么场景、有哪些核心功能和作用等（可以搭配示意图片）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54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描述作品的应用场景</a:t>
            </a:r>
            <a:r>
              <a:rPr lang="zh-CN" altLang="zh-CN" sz="1200" dirty="0"/>
              <a:t>（如有多个应用场景需分别描述）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/>
              <a:t>基于需求分析，系统阐述作品能解决什么问题，适用于什么场景、有哪些核心功能和作用等（可以搭配示意图片）</a:t>
            </a:r>
          </a:p>
          <a:p>
            <a:endParaRPr lang="en-US" dirty="0"/>
          </a:p>
          <a:p>
            <a:r>
              <a:rPr lang="zh-CN" altLang="en-US" dirty="0"/>
              <a:t>构建指纹图谱库，通过快速匹配，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09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食品中有害物质的全程溯源。通过与本省标杆企业的合作，全程采集并向用户公开食品添加剂的使用和检测数据，增加食品添加剂使用的透明度。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51962-2BA1-1649-8724-50AFF8776C9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19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0A0D1-AC42-464B-AE3E-75B6E9AF10CB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C005E-7A3E-8F42-82C8-2CB419DBC7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8068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1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70" r:id="rId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76" y="164085"/>
            <a:ext cx="2880000" cy="10109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jpg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4.png"/><Relationship Id="rId7" Type="http://schemas.openxmlformats.org/officeDocument/2006/relationships/image" Target="../media/image36.jp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4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20" y="2153122"/>
            <a:ext cx="1123416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b="1" spc="-1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5400" b="1" spc="-1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5400" b="1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浙江数据开放创新应用大赛</a:t>
            </a:r>
            <a:endParaRPr kumimoji="1" lang="en-US" altLang="zh-CN" sz="5400" b="1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sz="4400" b="1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4400" b="1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食安</a:t>
            </a:r>
            <a:r>
              <a:rPr kumimoji="1" lang="zh-CN" altLang="en-US" sz="4400" b="1" spc="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浙江</a:t>
            </a:r>
            <a:endParaRPr kumimoji="1" lang="zh-CN" altLang="en-US" sz="4400" b="1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1417" y="493644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dirty="0">
                <a:solidFill>
                  <a:schemeClr val="bg1">
                    <a:alpha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食品质量安全工程与管理创新团队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A25235-19BC-4707-859B-7A852258C814}"/>
              </a:ext>
            </a:extLst>
          </p:cNvPr>
          <p:cNvSpPr/>
          <p:nvPr/>
        </p:nvSpPr>
        <p:spPr>
          <a:xfrm>
            <a:off x="6446520" y="-262890"/>
            <a:ext cx="3524924" cy="168827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E75AA-04DC-42A2-B6F1-47313328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4" y="3528"/>
            <a:ext cx="9360445" cy="68852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解决问题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C173E44-EE1B-49E8-BD40-F49FDEC36B20}"/>
              </a:ext>
            </a:extLst>
          </p:cNvPr>
          <p:cNvSpPr/>
          <p:nvPr/>
        </p:nvSpPr>
        <p:spPr>
          <a:xfrm>
            <a:off x="3723656" y="258170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应用场景一：知识图谱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042C4-3692-4FE7-BE8D-4ACD98FB7135}"/>
              </a:ext>
            </a:extLst>
          </p:cNvPr>
          <p:cNvSpPr/>
          <p:nvPr/>
        </p:nvSpPr>
        <p:spPr>
          <a:xfrm>
            <a:off x="9834284" y="2129224"/>
            <a:ext cx="20881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通过文本挖掘技术，从网络文本提取食品和化学物质的风险关联。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通过力导向图进行知识图谱的可视化。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0065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解决问题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C173E44-EE1B-49E8-BD40-F49FDEC36B20}"/>
              </a:ext>
            </a:extLst>
          </p:cNvPr>
          <p:cNvSpPr/>
          <p:nvPr/>
        </p:nvSpPr>
        <p:spPr>
          <a:xfrm>
            <a:off x="3723656" y="258170"/>
            <a:ext cx="4155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应用场景二：时空可视化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042C4-3692-4FE7-BE8D-4ACD98FB7135}"/>
              </a:ext>
            </a:extLst>
          </p:cNvPr>
          <p:cNvSpPr/>
          <p:nvPr/>
        </p:nvSpPr>
        <p:spPr>
          <a:xfrm>
            <a:off x="9834284" y="2129224"/>
            <a:ext cx="20881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从新闻报道、网络舆情提取食品安全事件的时间和地理信息，并可视化时空演化过程。</a:t>
            </a:r>
            <a:endParaRPr lang="en-US" altLang="zh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911FC-25B0-44DD-A1D0-1D81CEB33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3763"/>
            <a:ext cx="9693015" cy="57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3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解决问题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C173E44-EE1B-49E8-BD40-F49FDEC36B20}"/>
              </a:ext>
            </a:extLst>
          </p:cNvPr>
          <p:cNvSpPr/>
          <p:nvPr/>
        </p:nvSpPr>
        <p:spPr>
          <a:xfrm>
            <a:off x="3723656" y="258170"/>
            <a:ext cx="4214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应用场景三：科普知识库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042C4-3692-4FE7-BE8D-4ACD98FB7135}"/>
              </a:ext>
            </a:extLst>
          </p:cNvPr>
          <p:cNvSpPr/>
          <p:nvPr/>
        </p:nvSpPr>
        <p:spPr>
          <a:xfrm>
            <a:off x="9834284" y="2129224"/>
            <a:ext cx="20881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常见食品有害化学物百科。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有害化学物的检测方法和抽检数据，增加数据开放程度。</a:t>
            </a:r>
            <a:endParaRPr lang="en-US" altLang="zh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8B58A-4223-4A97-B488-D1B0B5A4D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8" y="1277049"/>
            <a:ext cx="3705225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DF8A3-58FF-4885-9AE2-DF9AA6146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223" y="1619729"/>
            <a:ext cx="5391102" cy="36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解决问题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C173E44-EE1B-49E8-BD40-F49FDEC36B20}"/>
              </a:ext>
            </a:extLst>
          </p:cNvPr>
          <p:cNvSpPr/>
          <p:nvPr/>
        </p:nvSpPr>
        <p:spPr>
          <a:xfrm>
            <a:off x="3723656" y="258170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应用场景四：全过程溯源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042C4-3692-4FE7-BE8D-4ACD98FB7135}"/>
              </a:ext>
            </a:extLst>
          </p:cNvPr>
          <p:cNvSpPr/>
          <p:nvPr/>
        </p:nvSpPr>
        <p:spPr>
          <a:xfrm>
            <a:off x="8931747" y="1466292"/>
            <a:ext cx="3086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采集并公开监管部门抽检数据和企业生产数据，提供全过程溯源，构建质量链和风险传播模型。</a:t>
            </a:r>
            <a:endParaRPr lang="en-US" altLang="zh-C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7F415-6651-46C4-AB39-1B5115D53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37" y="990889"/>
            <a:ext cx="8170330" cy="620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ED156-221C-4669-8998-F1B8D2907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733" y="3942340"/>
            <a:ext cx="4304724" cy="2915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4617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2605"/>
          <a:stretch>
            <a:fillRect/>
          </a:stretch>
        </p:blipFill>
        <p:spPr>
          <a:xfrm>
            <a:off x="0" y="0"/>
            <a:ext cx="12079224" cy="6858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90668" y="2837477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014EC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三、数据使用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51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数据使用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3D0B2F5-BFE1-45DB-8792-779123D7055F}"/>
              </a:ext>
            </a:extLst>
          </p:cNvPr>
          <p:cNvSpPr/>
          <p:nvPr/>
        </p:nvSpPr>
        <p:spPr>
          <a:xfrm>
            <a:off x="4488181" y="26952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/>
              <a:t>（一）数据清单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A8F64C-5004-4A9A-91FD-42CE71D98353}"/>
              </a:ext>
            </a:extLst>
          </p:cNvPr>
          <p:cNvSpPr/>
          <p:nvPr/>
        </p:nvSpPr>
        <p:spPr>
          <a:xfrm>
            <a:off x="2324896" y="1679371"/>
            <a:ext cx="9433581" cy="14006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ja-JP" altLang="en-US" sz="2400" dirty="0"/>
              <a:t>浙江省政府公开数据 </a:t>
            </a:r>
            <a:r>
              <a:rPr lang="en-US" altLang="ja-JP" sz="2400" dirty="0"/>
              <a:t>(</a:t>
            </a:r>
            <a:r>
              <a:rPr lang="en-US" sz="2400" dirty="0"/>
              <a:t>data.zjzwfw.gov.cn)</a:t>
            </a:r>
            <a:r>
              <a:rPr lang="zh-CN" altLang="en-US" sz="2400" dirty="0"/>
              <a:t> ，</a:t>
            </a:r>
            <a:endParaRPr lang="en-US" altLang="zh-CN" sz="2400" dirty="0"/>
          </a:p>
          <a:p>
            <a:r>
              <a:rPr lang="en-US" altLang="zh-CN" sz="2400" dirty="0"/>
              <a:t>《</a:t>
            </a:r>
            <a:r>
              <a:rPr lang="zh-CN" altLang="en-US" sz="2400" dirty="0"/>
              <a:t>食品监督抽查不合格信息</a:t>
            </a:r>
            <a:r>
              <a:rPr lang="en-US" altLang="zh-CN" sz="2400" dirty="0"/>
              <a:t>》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en-US" sz="2400" dirty="0"/>
              <a:t>“cata_4370.xls”</a:t>
            </a:r>
            <a:r>
              <a:rPr lang="ja-JP" altLang="en-US" sz="2400" dirty="0"/>
              <a:t> </a:t>
            </a:r>
            <a:r>
              <a:rPr lang="zh-CN" altLang="en-US" sz="2400" dirty="0"/>
              <a:t>，共</a:t>
            </a:r>
            <a:r>
              <a:rPr lang="en-US" altLang="zh-CN" sz="2400" dirty="0"/>
              <a:t>1139</a:t>
            </a:r>
            <a:r>
              <a:rPr lang="zh-CN" altLang="en-US" sz="2400" dirty="0"/>
              <a:t>条抽检数据</a:t>
            </a:r>
            <a:endParaRPr lang="en-US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1F1A17C-6183-40D0-B632-99F160679DEE}"/>
              </a:ext>
            </a:extLst>
          </p:cNvPr>
          <p:cNvSpPr/>
          <p:nvPr/>
        </p:nvSpPr>
        <p:spPr>
          <a:xfrm>
            <a:off x="2318656" y="3211285"/>
            <a:ext cx="9433581" cy="156754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、全国打击违法添加非食用物质和滥用食品添加剂专项整治领导小组、卫生部，五批</a:t>
            </a:r>
            <a:r>
              <a:rPr lang="en-US" altLang="zh-CN" sz="2400" dirty="0"/>
              <a:t>《</a:t>
            </a:r>
            <a:r>
              <a:rPr lang="zh-CN" altLang="en-US" sz="2400" dirty="0"/>
              <a:t>食品中可能违法添加的非食用物质和易滥用的食品添加剂名单</a:t>
            </a:r>
            <a:r>
              <a:rPr lang="en-US" altLang="zh-CN" sz="2400" dirty="0"/>
              <a:t>》,</a:t>
            </a:r>
          </a:p>
          <a:p>
            <a:r>
              <a:rPr lang="zh-CN" altLang="en-US" sz="2400" dirty="0"/>
              <a:t>共</a:t>
            </a:r>
            <a:r>
              <a:rPr lang="en-US" altLang="zh-CN" sz="2400" dirty="0"/>
              <a:t>110</a:t>
            </a:r>
            <a:r>
              <a:rPr lang="zh-CN" altLang="en-US" sz="2400" dirty="0"/>
              <a:t>条记录</a:t>
            </a:r>
            <a:endParaRPr lang="en-US" altLang="zh-CN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2FF3CB-BAB9-42A1-B682-73BF0719F900}"/>
              </a:ext>
            </a:extLst>
          </p:cNvPr>
          <p:cNvSpPr/>
          <p:nvPr/>
        </p:nvSpPr>
        <p:spPr>
          <a:xfrm>
            <a:off x="2318656" y="4913087"/>
            <a:ext cx="9433581" cy="14006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、 食品安全文本语料库，</a:t>
            </a:r>
            <a:endParaRPr lang="en-US" altLang="zh-CN" sz="2400" dirty="0"/>
          </a:p>
          <a:p>
            <a:r>
              <a:rPr lang="zh-CN" altLang="en-US" sz="2400" dirty="0"/>
              <a:t>来源：中国食品安全网 </a:t>
            </a:r>
            <a:r>
              <a:rPr lang="en-US" altLang="zh-CN" sz="2400" dirty="0"/>
              <a:t>– </a:t>
            </a:r>
            <a:r>
              <a:rPr lang="zh-CN" altLang="en-US" sz="2400" dirty="0"/>
              <a:t>曝光专栏、专家解读专栏；食安中国，</a:t>
            </a:r>
            <a:endParaRPr lang="en-US" altLang="zh-CN" sz="2400" dirty="0"/>
          </a:p>
          <a:p>
            <a:r>
              <a:rPr lang="zh-CN" altLang="en-US" sz="2400" dirty="0"/>
              <a:t>共</a:t>
            </a:r>
            <a:r>
              <a:rPr lang="en-US" altLang="zh-CN" sz="2400" dirty="0"/>
              <a:t>5599</a:t>
            </a:r>
            <a:r>
              <a:rPr lang="zh-CN" altLang="en-US" sz="2400" dirty="0"/>
              <a:t>份文档</a:t>
            </a:r>
            <a:endParaRPr lang="en-US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34F5C4-117D-444A-930F-9B03741A0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9" y="3378198"/>
            <a:ext cx="1400630" cy="1400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0D4862-0991-4CA2-B0FF-DB4C4FEB7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37" y="4999293"/>
            <a:ext cx="1620956" cy="140063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AD0B5-99BD-41BF-9DAF-727D7ED08BC6}"/>
              </a:ext>
            </a:extLst>
          </p:cNvPr>
          <p:cNvGrpSpPr/>
          <p:nvPr/>
        </p:nvGrpSpPr>
        <p:grpSpPr>
          <a:xfrm>
            <a:off x="664029" y="1679371"/>
            <a:ext cx="1400630" cy="1400630"/>
            <a:chOff x="664029" y="1679371"/>
            <a:chExt cx="1400630" cy="14006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FFCFAC-B882-40F9-A1D6-0A1144A76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029" y="1679371"/>
              <a:ext cx="1400630" cy="140063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549E46-4CEF-4B55-89A2-914716E2B4F3}"/>
                </a:ext>
              </a:extLst>
            </p:cNvPr>
            <p:cNvSpPr/>
            <p:nvPr/>
          </p:nvSpPr>
          <p:spPr>
            <a:xfrm>
              <a:off x="1396556" y="2541500"/>
              <a:ext cx="646331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浙江</a:t>
              </a:r>
              <a:endParaRPr 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9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70640D-C078-4D4B-A324-7E6A74C3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08" y="4627483"/>
            <a:ext cx="2676728" cy="20164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数据使用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3D0B2F5-BFE1-45DB-8792-779123D7055F}"/>
              </a:ext>
            </a:extLst>
          </p:cNvPr>
          <p:cNvSpPr/>
          <p:nvPr/>
        </p:nvSpPr>
        <p:spPr>
          <a:xfrm>
            <a:off x="4488181" y="26952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/>
              <a:t>（一）数据清单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A8F64C-5004-4A9A-91FD-42CE71D98353}"/>
              </a:ext>
            </a:extLst>
          </p:cNvPr>
          <p:cNvSpPr/>
          <p:nvPr/>
        </p:nvSpPr>
        <p:spPr>
          <a:xfrm>
            <a:off x="2699656" y="1436179"/>
            <a:ext cx="9058821" cy="295794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、浙江工商大学浙江食品质量安全工程研究院、新希望集团、浙江盐业、及浙江省发展资产经营有限公司其它下属企业。</a:t>
            </a:r>
            <a:endParaRPr lang="en-US" altLang="zh-CN" sz="2400" dirty="0"/>
          </a:p>
          <a:p>
            <a:r>
              <a:rPr lang="zh-CN" altLang="en-US" sz="2400" dirty="0"/>
              <a:t>提供各类食品的检测数据，包括电子鼻、飞行时间质谱仪、离子迁移谱仪、拉曼光谱仪、红外光谱仪、紫外光谱仪等；主要表征指标有：感官质量、理化质量、微生物质量等，谱图谱图采集时间序列涵盖了种植期、加工期、流通期、消费期等各个时期。</a:t>
            </a:r>
            <a:endParaRPr lang="en-US" altLang="zh-CN" sz="2400" dirty="0"/>
          </a:p>
          <a:p>
            <a:r>
              <a:rPr lang="zh-CN" altLang="en-US" sz="2400" dirty="0"/>
              <a:t>目前有 </a:t>
            </a:r>
            <a:r>
              <a:rPr lang="en-US" altLang="zh-CN" sz="2400" dirty="0"/>
              <a:t>6 </a:t>
            </a:r>
            <a:r>
              <a:rPr lang="zh-CN" altLang="en-US" sz="2400" dirty="0"/>
              <a:t>万条谱图数据、超过 </a:t>
            </a:r>
            <a:r>
              <a:rPr lang="en-US" altLang="zh-CN" sz="2400" dirty="0"/>
              <a:t>10 GB </a:t>
            </a:r>
            <a:r>
              <a:rPr lang="zh-CN" altLang="en-US" sz="2400" dirty="0"/>
              <a:t>数据量。</a:t>
            </a:r>
            <a:endParaRPr lang="en-US" altLang="zh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F95D6-10CC-413B-A909-B7210EB39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515" y="1962651"/>
            <a:ext cx="190500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4EBCD-AC14-49F9-B272-8009EC068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75" y="4647689"/>
            <a:ext cx="1986923" cy="2006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DFE701-CACF-4A20-BEC4-E8F77C903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8809" y="4538696"/>
            <a:ext cx="1630392" cy="2138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3C38C-0728-463C-A515-5D04218766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1351" y="4725215"/>
            <a:ext cx="4089579" cy="197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3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83E6FBB-9D93-45D8-A08A-598FCA7FD473}"/>
              </a:ext>
            </a:extLst>
          </p:cNvPr>
          <p:cNvSpPr/>
          <p:nvPr/>
        </p:nvSpPr>
        <p:spPr>
          <a:xfrm>
            <a:off x="3655189" y="4384334"/>
            <a:ext cx="8390055" cy="2395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767" y="4890911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数据使用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232370" y="212063"/>
            <a:ext cx="578100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l"/>
            <a:r>
              <a:rPr lang="zh-CN" altLang="zh-CN" sz="2800" dirty="0"/>
              <a:t>（二）算法模型与技术方案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2CC2C-1F0E-40C8-8A6B-69DB48172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3" y="2660801"/>
            <a:ext cx="1400630" cy="1400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E9858-3AD6-4C3C-82D6-6A6EE2CE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18" y="1988952"/>
            <a:ext cx="1620956" cy="140063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47A96CC-4A41-4191-B49F-923233D46BD8}"/>
              </a:ext>
            </a:extLst>
          </p:cNvPr>
          <p:cNvGrpSpPr/>
          <p:nvPr/>
        </p:nvGrpSpPr>
        <p:grpSpPr>
          <a:xfrm>
            <a:off x="664029" y="1316616"/>
            <a:ext cx="1400630" cy="1400630"/>
            <a:chOff x="664029" y="1679371"/>
            <a:chExt cx="1400630" cy="140063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B69EB5-40FD-4296-BD29-EF02B4BD4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029" y="1679371"/>
              <a:ext cx="1400630" cy="140063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D715EB-CAA5-46D3-AADA-AB4599364CA9}"/>
                </a:ext>
              </a:extLst>
            </p:cNvPr>
            <p:cNvSpPr/>
            <p:nvPr/>
          </p:nvSpPr>
          <p:spPr>
            <a:xfrm>
              <a:off x="1396556" y="2541500"/>
              <a:ext cx="646331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浙江</a:t>
              </a:r>
              <a:endParaRPr 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8D9A97E-EA80-464B-AA36-C9BDD6BD0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73" y="5202213"/>
            <a:ext cx="1473166" cy="1473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B3C328-DF69-44E2-8DAF-F418CCAF59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248" y="1912505"/>
            <a:ext cx="1503340" cy="1503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5A1EB-4D37-4BF3-9841-750296A541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1392" y="4599860"/>
            <a:ext cx="2493321" cy="195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46D03-B5D3-4B0B-A9EE-0F8DC16720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1490" y="4721823"/>
            <a:ext cx="2206522" cy="17118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B69C30-25C1-48F9-9F54-4E3E5C772D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8273" y="4734987"/>
            <a:ext cx="2206522" cy="1406518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25C188-8B9D-43E8-9D55-FA0204D8E123}"/>
              </a:ext>
            </a:extLst>
          </p:cNvPr>
          <p:cNvSpPr/>
          <p:nvPr/>
        </p:nvSpPr>
        <p:spPr>
          <a:xfrm>
            <a:off x="2369698" y="2664175"/>
            <a:ext cx="1309511" cy="172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D2D849-9189-413E-8E09-F831947AF5EE}"/>
              </a:ext>
            </a:extLst>
          </p:cNvPr>
          <p:cNvSpPr/>
          <p:nvPr/>
        </p:nvSpPr>
        <p:spPr>
          <a:xfrm>
            <a:off x="2513583" y="28388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消歧义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5EAB63-4344-45E1-AC3A-FB4E23187C66}"/>
              </a:ext>
            </a:extLst>
          </p:cNvPr>
          <p:cNvSpPr/>
          <p:nvPr/>
        </p:nvSpPr>
        <p:spPr>
          <a:xfrm>
            <a:off x="4189982" y="34541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领域词典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FEFBCE-7481-46BD-8C33-6F31AE7F086B}"/>
              </a:ext>
            </a:extLst>
          </p:cNvPr>
          <p:cNvSpPr/>
          <p:nvPr/>
        </p:nvSpPr>
        <p:spPr>
          <a:xfrm>
            <a:off x="308282" y="1172230"/>
            <a:ext cx="2185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《</a:t>
            </a:r>
            <a:r>
              <a:rPr lang="zh-CN" altLang="en-US" sz="1200" dirty="0"/>
              <a:t>食品监督抽查不合格信息</a:t>
            </a:r>
            <a:r>
              <a:rPr lang="en-US" altLang="zh-CN" sz="1200" dirty="0"/>
              <a:t>》</a:t>
            </a:r>
            <a:endParaRPr lang="en-US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E7D454-45AD-4D74-90CF-C87F218E9921}"/>
              </a:ext>
            </a:extLst>
          </p:cNvPr>
          <p:cNvSpPr/>
          <p:nvPr/>
        </p:nvSpPr>
        <p:spPr>
          <a:xfrm>
            <a:off x="400875" y="3927926"/>
            <a:ext cx="1917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《</a:t>
            </a:r>
            <a:r>
              <a:rPr lang="zh-CN" altLang="en-US" sz="1200" dirty="0"/>
              <a:t>食品中可能违法添加的非食用物质和易滥用的食品添加剂名单</a:t>
            </a:r>
            <a:r>
              <a:rPr lang="en-US" altLang="zh-CN" sz="1200" dirty="0"/>
              <a:t>》</a:t>
            </a:r>
            <a:endParaRPr lang="en-US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FD45EC-2D0C-4C5A-B04E-963AA8A31D3B}"/>
              </a:ext>
            </a:extLst>
          </p:cNvPr>
          <p:cNvSpPr/>
          <p:nvPr/>
        </p:nvSpPr>
        <p:spPr>
          <a:xfrm>
            <a:off x="2441755" y="2319935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概念提取</a:t>
            </a:r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68DADF-CDED-4D68-92C5-5649B458D9D5}"/>
              </a:ext>
            </a:extLst>
          </p:cNvPr>
          <p:cNvSpPr/>
          <p:nvPr/>
        </p:nvSpPr>
        <p:spPr>
          <a:xfrm>
            <a:off x="5760567" y="2664175"/>
            <a:ext cx="1309511" cy="172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D70878-B9FB-4E3C-B294-06412A7AB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7341" y="1895134"/>
            <a:ext cx="1400630" cy="140348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FA044D6-A505-47FB-901C-B50DD7088F7C}"/>
              </a:ext>
            </a:extLst>
          </p:cNvPr>
          <p:cNvSpPr/>
          <p:nvPr/>
        </p:nvSpPr>
        <p:spPr>
          <a:xfrm>
            <a:off x="10476082" y="3298533"/>
            <a:ext cx="7789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互联网</a:t>
            </a:r>
            <a:endParaRPr lang="en-US" sz="12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6997D95-8B4A-4FE6-B6DB-F8F7EF03DC18}"/>
              </a:ext>
            </a:extLst>
          </p:cNvPr>
          <p:cNvSpPr/>
          <p:nvPr/>
        </p:nvSpPr>
        <p:spPr>
          <a:xfrm flipH="1" flipV="1">
            <a:off x="8620478" y="2628039"/>
            <a:ext cx="1424224" cy="1828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E793B2-0031-4299-B321-6CBE213B9588}"/>
              </a:ext>
            </a:extLst>
          </p:cNvPr>
          <p:cNvSpPr/>
          <p:nvPr/>
        </p:nvSpPr>
        <p:spPr>
          <a:xfrm>
            <a:off x="8773381" y="22465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网络爬虫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DDD0F4-A781-4897-B612-0EC19415D535}"/>
              </a:ext>
            </a:extLst>
          </p:cNvPr>
          <p:cNvSpPr/>
          <p:nvPr/>
        </p:nvSpPr>
        <p:spPr>
          <a:xfrm>
            <a:off x="6792708" y="3433082"/>
            <a:ext cx="26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食品安全语事件语料库</a:t>
            </a:r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C69BB62-35D6-48FF-A22A-635411B819EE}"/>
              </a:ext>
            </a:extLst>
          </p:cNvPr>
          <p:cNvSpPr/>
          <p:nvPr/>
        </p:nvSpPr>
        <p:spPr>
          <a:xfrm rot="5400000">
            <a:off x="7424701" y="4121240"/>
            <a:ext cx="836572" cy="172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0B1083-20D8-4E29-9D7B-9FBDEB078B23}"/>
              </a:ext>
            </a:extLst>
          </p:cNvPr>
          <p:cNvSpPr/>
          <p:nvPr/>
        </p:nvSpPr>
        <p:spPr>
          <a:xfrm>
            <a:off x="7963083" y="392436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时间、空间信息提取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F493AE-CA6A-4FB7-85D1-38FF005190E4}"/>
              </a:ext>
            </a:extLst>
          </p:cNvPr>
          <p:cNvSpPr/>
          <p:nvPr/>
        </p:nvSpPr>
        <p:spPr>
          <a:xfrm>
            <a:off x="6059626" y="230030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分词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C18A5B-76E7-4D46-9C38-1B2EF6A414B9}"/>
              </a:ext>
            </a:extLst>
          </p:cNvPr>
          <p:cNvSpPr/>
          <p:nvPr/>
        </p:nvSpPr>
        <p:spPr>
          <a:xfrm>
            <a:off x="7357157" y="63709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知识图谱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28D4E3-A70A-4B0D-B8FF-624E5D0F265E}"/>
              </a:ext>
            </a:extLst>
          </p:cNvPr>
          <p:cNvSpPr/>
          <p:nvPr/>
        </p:nvSpPr>
        <p:spPr>
          <a:xfrm>
            <a:off x="10173738" y="64105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时空演化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44EC93-19B9-4EF3-BCCD-D53F395FDDDC}"/>
              </a:ext>
            </a:extLst>
          </p:cNvPr>
          <p:cNvSpPr/>
          <p:nvPr/>
        </p:nvSpPr>
        <p:spPr>
          <a:xfrm>
            <a:off x="3980486" y="608972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全过程溯源、</a:t>
            </a:r>
            <a:endParaRPr lang="en-US" altLang="zh-CN" dirty="0"/>
          </a:p>
          <a:p>
            <a:pPr algn="ctr"/>
            <a:r>
              <a:rPr lang="zh-CN" altLang="en-US" dirty="0"/>
              <a:t>质量链、风险传播模型</a:t>
            </a:r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52BBD63-8B09-4867-B1B1-426EB0F44CE1}"/>
              </a:ext>
            </a:extLst>
          </p:cNvPr>
          <p:cNvSpPr/>
          <p:nvPr/>
        </p:nvSpPr>
        <p:spPr>
          <a:xfrm>
            <a:off x="1975576" y="5591608"/>
            <a:ext cx="2074066" cy="172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B3A641-B6F9-47B0-AEB6-42D4C532F2A8}"/>
              </a:ext>
            </a:extLst>
          </p:cNvPr>
          <p:cNvSpPr/>
          <p:nvPr/>
        </p:nvSpPr>
        <p:spPr>
          <a:xfrm>
            <a:off x="2043926" y="522879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多谱融合分析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F1B53B-51B9-4D02-AFB9-979002997B35}"/>
              </a:ext>
            </a:extLst>
          </p:cNvPr>
          <p:cNvSpPr/>
          <p:nvPr/>
        </p:nvSpPr>
        <p:spPr>
          <a:xfrm>
            <a:off x="2099271" y="4854283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Group-Lasso</a:t>
            </a:r>
            <a:r>
              <a:rPr lang="zh-CN" altLang="en-US" dirty="0"/>
              <a:t>、</a:t>
            </a:r>
            <a:endParaRPr lang="en-US" altLang="zh-CN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717342-85D3-4559-99AA-637EF8E69EB7}"/>
              </a:ext>
            </a:extLst>
          </p:cNvPr>
          <p:cNvSpPr/>
          <p:nvPr/>
        </p:nvSpPr>
        <p:spPr>
          <a:xfrm>
            <a:off x="3447380" y="4177918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/>
              <a:t>应用场景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B80B5D-99DF-4B09-8FCA-BD059985F8E4}"/>
              </a:ext>
            </a:extLst>
          </p:cNvPr>
          <p:cNvSpPr/>
          <p:nvPr/>
        </p:nvSpPr>
        <p:spPr>
          <a:xfrm>
            <a:off x="5074609" y="393677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命名实体识别、关联提取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AFD590B-27D4-4AB8-B05D-BF84FBBCB737}"/>
              </a:ext>
            </a:extLst>
          </p:cNvPr>
          <p:cNvSpPr/>
          <p:nvPr/>
        </p:nvSpPr>
        <p:spPr>
          <a:xfrm>
            <a:off x="2354095" y="5751244"/>
            <a:ext cx="821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1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数据使用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994370" y="174712"/>
            <a:ext cx="3810687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l"/>
            <a:r>
              <a:rPr lang="zh-CN" altLang="zh-CN" sz="2800" dirty="0"/>
              <a:t>（三）数据安全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773174-8206-48A0-AC60-C2A93770F80E}"/>
              </a:ext>
            </a:extLst>
          </p:cNvPr>
          <p:cNvSpPr/>
          <p:nvPr/>
        </p:nvSpPr>
        <p:spPr>
          <a:xfrm>
            <a:off x="2830285" y="2284188"/>
            <a:ext cx="8169729" cy="229869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dirty="0"/>
              <a:t>可能涉及隐私的数据：网络评论、消费者舆情等网络文本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隐私保护措施：脱敏和匿名处理</a:t>
            </a:r>
            <a:endParaRPr lang="en-US" altLang="zh-C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F16A1-9673-4ED3-9ACD-6534AD350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4336" y="2509158"/>
            <a:ext cx="1839684" cy="183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2605"/>
          <a:stretch>
            <a:fillRect/>
          </a:stretch>
        </p:blipFill>
        <p:spPr>
          <a:xfrm>
            <a:off x="0" y="0"/>
            <a:ext cx="12079224" cy="6858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90674" y="2837477"/>
            <a:ext cx="3570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014EC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五、作品价值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7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34">
            <a:extLst>
              <a:ext uri="{FF2B5EF4-FFF2-40B4-BE49-F238E27FC236}">
                <a16:creationId xmlns:a16="http://schemas.microsoft.com/office/drawing/2014/main" id="{65D9E623-5B11-4398-8A70-F23AB8E7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675" y="0"/>
            <a:ext cx="714084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105905-D37B-445D-B934-AF700C76725B}"/>
              </a:ext>
            </a:extLst>
          </p:cNvPr>
          <p:cNvSpPr/>
          <p:nvPr/>
        </p:nvSpPr>
        <p:spPr>
          <a:xfrm>
            <a:off x="7726680" y="-262890"/>
            <a:ext cx="5109210" cy="168827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-43557" y="1172089"/>
            <a:ext cx="25193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F9F9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团队介绍</a:t>
            </a:r>
            <a:endParaRPr kumimoji="1" lang="en-US" altLang="zh-CN" sz="4400" b="1" dirty="0">
              <a:solidFill>
                <a:srgbClr val="F9F9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sz="3600" b="1" dirty="0">
                <a:solidFill>
                  <a:srgbClr val="F9F9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</a:p>
          <a:p>
            <a:pPr algn="ctr"/>
            <a:endParaRPr kumimoji="1" lang="en-US" altLang="zh-CN" sz="3600" b="1" dirty="0">
              <a:solidFill>
                <a:srgbClr val="F9F9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3600" b="1" dirty="0">
              <a:solidFill>
                <a:srgbClr val="F9F9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3600" b="1" dirty="0">
              <a:solidFill>
                <a:srgbClr val="F9F9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3600" b="1" dirty="0">
              <a:solidFill>
                <a:srgbClr val="F9F9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4000" b="1" dirty="0">
              <a:solidFill>
                <a:srgbClr val="F9F9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000" b="1" dirty="0">
                <a:solidFill>
                  <a:srgbClr val="F9F9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食品质量安全</a:t>
            </a:r>
            <a:endParaRPr kumimoji="1" lang="en-US" altLang="zh-CN" sz="2000" b="1" dirty="0">
              <a:solidFill>
                <a:srgbClr val="F9F9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000" b="1" dirty="0">
                <a:solidFill>
                  <a:srgbClr val="F9F9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工程与管理</a:t>
            </a:r>
            <a:endParaRPr kumimoji="1" lang="en-US" altLang="zh-CN" sz="2000" b="1" dirty="0">
              <a:solidFill>
                <a:srgbClr val="F9F9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000" b="1" dirty="0">
                <a:solidFill>
                  <a:srgbClr val="F9F9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创新团队</a:t>
            </a:r>
            <a:endParaRPr kumimoji="1" lang="en-US" altLang="zh-CN" sz="2000" b="1" dirty="0">
              <a:solidFill>
                <a:srgbClr val="F9F9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4973C-7D3E-475A-AF8F-503366E49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946" y="3557440"/>
            <a:ext cx="2246121" cy="1692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C1ECE-3FCA-4ADD-9462-FA1C5FE6F74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115" y="81991"/>
            <a:ext cx="1487045" cy="1501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61B20-3026-425B-9138-210069D79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146" y="5238139"/>
            <a:ext cx="1189863" cy="1560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CA7A7F-2423-448B-8029-29F836771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216" y="2171832"/>
            <a:ext cx="2791618" cy="134860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E7A474-BA82-42E9-800A-D7E2E40BF714}"/>
              </a:ext>
            </a:extLst>
          </p:cNvPr>
          <p:cNvSpPr/>
          <p:nvPr/>
        </p:nvSpPr>
        <p:spPr>
          <a:xfrm>
            <a:off x="5829824" y="172155"/>
            <a:ext cx="6057859" cy="11887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1440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王海燕，教授，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国际质量科学研究院院士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2FFFF-B72A-413C-9EE8-CF5CBE418830}"/>
              </a:ext>
            </a:extLst>
          </p:cNvPr>
          <p:cNvSpPr txBox="1"/>
          <p:nvPr/>
        </p:nvSpPr>
        <p:spPr>
          <a:xfrm>
            <a:off x="2551053" y="1588421"/>
            <a:ext cx="333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浙江食品质量安全工程研究院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4181BC3-34ED-4CA4-9C36-183CA7C20323}"/>
              </a:ext>
            </a:extLst>
          </p:cNvPr>
          <p:cNvSpPr/>
          <p:nvPr/>
        </p:nvSpPr>
        <p:spPr>
          <a:xfrm>
            <a:off x="5806696" y="1510232"/>
            <a:ext cx="6057859" cy="11887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1440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张寅升，副教授，</a:t>
            </a:r>
            <a:r>
              <a:rPr lang="en-US" sz="28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浙江食品质量安全工程研究院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副主任</a:t>
            </a:r>
            <a:endParaRPr 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F2A14F-EA06-49AC-987C-05F7B285DF3B}"/>
              </a:ext>
            </a:extLst>
          </p:cNvPr>
          <p:cNvSpPr/>
          <p:nvPr/>
        </p:nvSpPr>
        <p:spPr>
          <a:xfrm>
            <a:off x="5806440" y="2848310"/>
            <a:ext cx="6057859" cy="11887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1440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章磊，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浙江省发展资产经营有限公司总经理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899013-3D82-47A1-A98C-003F547B1631}"/>
              </a:ext>
            </a:extLst>
          </p:cNvPr>
          <p:cNvSpPr/>
          <p:nvPr/>
        </p:nvSpPr>
        <p:spPr>
          <a:xfrm>
            <a:off x="5783835" y="4186388"/>
            <a:ext cx="6080505" cy="11887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1440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赵广生，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新希望乳业副总经理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，高级工程师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25561C-8E3A-4D1B-80E5-28A8D6C6EED1}"/>
              </a:ext>
            </a:extLst>
          </p:cNvPr>
          <p:cNvSpPr/>
          <p:nvPr/>
        </p:nvSpPr>
        <p:spPr>
          <a:xfrm>
            <a:off x="5789160" y="5524465"/>
            <a:ext cx="6080505" cy="11887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1440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马宏远，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浙盐集团办公室主任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54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作品价值</a:t>
              </a:r>
            </a:p>
          </p:txBody>
        </p:sp>
      </p:grpSp>
      <p:sp>
        <p:nvSpPr>
          <p:cNvPr id="11" name="单圆角矩形 12"/>
          <p:cNvSpPr/>
          <p:nvPr/>
        </p:nvSpPr>
        <p:spPr>
          <a:xfrm>
            <a:off x="635577" y="1306165"/>
            <a:ext cx="10150673" cy="4863726"/>
          </a:xfrm>
          <a:prstGeom prst="round1Rect">
            <a:avLst>
              <a:gd name="adj" fmla="val 0"/>
            </a:avLst>
          </a:prstGeom>
          <a:solidFill>
            <a:srgbClr val="E7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D61A6-4131-449A-9863-178DD4AA615F}"/>
              </a:ext>
            </a:extLst>
          </p:cNvPr>
          <p:cNvSpPr/>
          <p:nvPr/>
        </p:nvSpPr>
        <p:spPr>
          <a:xfrm>
            <a:off x="801008" y="1676791"/>
            <a:ext cx="989726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/>
              <a:t>社会和经济价值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、用户获得感：普及民众科学知识，提高科学素养和食品风险防范水平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、治理效能：提升数据的透明度，提升政府和企业公信力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、数字经济效益：海量文本挖掘和大数据价值发现，构建全过程质量链</a:t>
            </a:r>
            <a:endParaRPr lang="en-US" altLang="zh-CN" sz="2400" dirty="0"/>
          </a:p>
          <a:p>
            <a:r>
              <a:rPr lang="en-US" altLang="zh-CN" sz="2400" dirty="0"/>
              <a:t>                               </a:t>
            </a:r>
            <a:r>
              <a:rPr lang="zh-CN" altLang="en-US" sz="2400" dirty="0"/>
              <a:t>和风险传播模型，改善企业质量管理。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、宏观战略：“健康中国”和“质量强国”国家战略。</a:t>
            </a:r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43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>
            <a:extLst>
              <a:ext uri="{FF2B5EF4-FFF2-40B4-BE49-F238E27FC236}">
                <a16:creationId xmlns:a16="http://schemas.microsoft.com/office/drawing/2014/main" id="{5695CBA0-95B5-4141-BB8C-0FBE6D1EC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3" t="36896" r="46405" b="36038"/>
          <a:stretch/>
        </p:blipFill>
        <p:spPr bwMode="auto">
          <a:xfrm>
            <a:off x="1931399" y="1435610"/>
            <a:ext cx="8132351" cy="299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4818888"/>
            <a:ext cx="12192000" cy="2046658"/>
          </a:xfrm>
          <a:prstGeom prst="rect">
            <a:avLst/>
          </a:prstGeom>
          <a:solidFill>
            <a:srgbClr val="014DC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开放数据力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提升</a:t>
            </a:r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数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治</a:t>
            </a:r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力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畅享数生活</a:t>
            </a:r>
            <a:endParaRPr lang="zh-CN" altLang="en-US" sz="40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823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10503" y="2491624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21237" y="3507287"/>
            <a:ext cx="1978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>
                    <a:alpha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endParaRPr kumimoji="1" lang="zh-CN" altLang="en-US" sz="2800" b="1" dirty="0">
              <a:solidFill>
                <a:schemeClr val="bg1">
                  <a:alpha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817770" y="1223204"/>
            <a:ext cx="2566942" cy="869720"/>
            <a:chOff x="5610145" y="481512"/>
            <a:chExt cx="2566942" cy="869720"/>
          </a:xfrm>
        </p:grpSpPr>
        <p:grpSp>
          <p:nvGrpSpPr>
            <p:cNvPr id="17" name="组合 16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01</a:t>
                </a:r>
                <a:endParaRPr kumimoji="1" lang="zh-CN" altLang="en-US" sz="44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需求分析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817770" y="2438229"/>
            <a:ext cx="2566942" cy="869720"/>
            <a:chOff x="5610145" y="481512"/>
            <a:chExt cx="2566942" cy="869720"/>
          </a:xfrm>
        </p:grpSpPr>
        <p:grpSp>
          <p:nvGrpSpPr>
            <p:cNvPr id="21" name="组合 20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02</a:t>
                </a:r>
                <a:endParaRPr kumimoji="1" lang="zh-CN" altLang="en-US" sz="44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解决方案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17770" y="3553045"/>
            <a:ext cx="2566942" cy="869720"/>
            <a:chOff x="5610145" y="481512"/>
            <a:chExt cx="2566942" cy="869720"/>
          </a:xfrm>
        </p:grpSpPr>
        <p:grpSp>
          <p:nvGrpSpPr>
            <p:cNvPr id="26" name="组合 25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29" name="文本框 28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03</a:t>
                </a:r>
                <a:endParaRPr kumimoji="1" lang="zh-CN" altLang="en-US" sz="44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数据使用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17770" y="4667862"/>
            <a:ext cx="2566942" cy="869720"/>
            <a:chOff x="5610145" y="481512"/>
            <a:chExt cx="2566942" cy="869720"/>
          </a:xfrm>
        </p:grpSpPr>
        <p:grpSp>
          <p:nvGrpSpPr>
            <p:cNvPr id="31" name="组合 30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04</a:t>
                </a:r>
                <a:endParaRPr kumimoji="1" lang="zh-CN" altLang="en-US" sz="44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作品价值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9" y="838522"/>
            <a:ext cx="3334327" cy="14097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675" y="0"/>
            <a:ext cx="12192000" cy="68580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144828" y="2491624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55562" y="3507287"/>
            <a:ext cx="1978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>
                    <a:alpha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endParaRPr kumimoji="1" lang="zh-CN" altLang="en-US" sz="2800" b="1" dirty="0">
              <a:solidFill>
                <a:schemeClr val="bg1">
                  <a:alpha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752095" y="1223204"/>
            <a:ext cx="2566942" cy="869720"/>
            <a:chOff x="5610145" y="481512"/>
            <a:chExt cx="2566942" cy="869720"/>
          </a:xfrm>
        </p:grpSpPr>
        <p:grpSp>
          <p:nvGrpSpPr>
            <p:cNvPr id="39" name="组合 38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42" name="文本框 41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01</a:t>
                </a:r>
                <a:endParaRPr kumimoji="1" lang="zh-CN" altLang="en-US" sz="44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需求分析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752095" y="2438229"/>
            <a:ext cx="2566942" cy="869720"/>
            <a:chOff x="5610145" y="481512"/>
            <a:chExt cx="2566942" cy="869720"/>
          </a:xfrm>
        </p:grpSpPr>
        <p:grpSp>
          <p:nvGrpSpPr>
            <p:cNvPr id="44" name="组合 43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47" name="文本框 46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02</a:t>
                </a:r>
                <a:endParaRPr kumimoji="1" lang="zh-CN" altLang="en-US" sz="44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解决方案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752095" y="3553045"/>
            <a:ext cx="2566942" cy="869720"/>
            <a:chOff x="5610145" y="481512"/>
            <a:chExt cx="2566942" cy="869720"/>
          </a:xfrm>
        </p:grpSpPr>
        <p:grpSp>
          <p:nvGrpSpPr>
            <p:cNvPr id="49" name="组合 48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57" name="文本框 56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03</a:t>
                </a:r>
                <a:endParaRPr kumimoji="1" lang="zh-CN" altLang="en-US" sz="44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数据使用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752095" y="4667862"/>
            <a:ext cx="2566942" cy="869720"/>
            <a:chOff x="5610145" y="481512"/>
            <a:chExt cx="2566942" cy="869720"/>
          </a:xfrm>
        </p:grpSpPr>
        <p:grpSp>
          <p:nvGrpSpPr>
            <p:cNvPr id="59" name="组合 58"/>
            <p:cNvGrpSpPr/>
            <p:nvPr/>
          </p:nvGrpSpPr>
          <p:grpSpPr>
            <a:xfrm>
              <a:off x="5610145" y="481512"/>
              <a:ext cx="880369" cy="869720"/>
              <a:chOff x="5610145" y="1333281"/>
              <a:chExt cx="880369" cy="869720"/>
            </a:xfrm>
          </p:grpSpPr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8241" y="1520464"/>
                <a:ext cx="792000" cy="682537"/>
              </a:xfrm>
              <a:prstGeom prst="rect">
                <a:avLst/>
              </a:prstGeom>
            </p:spPr>
          </p:pic>
          <p:sp>
            <p:nvSpPr>
              <p:cNvPr id="62" name="文本框 61"/>
              <p:cNvSpPr txBox="1"/>
              <p:nvPr/>
            </p:nvSpPr>
            <p:spPr>
              <a:xfrm>
                <a:off x="5610145" y="1333281"/>
                <a:ext cx="8803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4400" b="1" dirty="0">
                    <a:solidFill>
                      <a:srgbClr val="014EC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04</a:t>
                </a:r>
                <a:endParaRPr kumimoji="1" lang="zh-CN" altLang="en-US" sz="44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6556130" y="5788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作品价值</a:t>
              </a: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806" y="56915"/>
            <a:ext cx="3334327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2605"/>
          <a:stretch>
            <a:fillRect/>
          </a:stretch>
        </p:blipFill>
        <p:spPr>
          <a:xfrm>
            <a:off x="0" y="0"/>
            <a:ext cx="12079224" cy="6858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90663" y="2837477"/>
            <a:ext cx="3570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014EC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一、需求分析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需求分析</a:t>
              </a:r>
            </a:p>
          </p:txBody>
        </p:sp>
      </p:grpSp>
      <p:sp>
        <p:nvSpPr>
          <p:cNvPr id="11" name="单圆角矩形 12"/>
          <p:cNvSpPr/>
          <p:nvPr/>
        </p:nvSpPr>
        <p:spPr>
          <a:xfrm>
            <a:off x="635577" y="1317051"/>
            <a:ext cx="10150673" cy="4857568"/>
          </a:xfrm>
          <a:prstGeom prst="round1Rect">
            <a:avLst>
              <a:gd name="adj" fmla="val 0"/>
            </a:avLst>
          </a:prstGeom>
          <a:solidFill>
            <a:srgbClr val="E7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8399" y="230434"/>
            <a:ext cx="952972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zh-CN" altLang="en-US" sz="2800" dirty="0"/>
              <a:t>项目背景</a:t>
            </a:r>
            <a:endParaRPr lang="zh-CN" altLang="zh-CN" sz="2800" dirty="0"/>
          </a:p>
        </p:txBody>
      </p:sp>
      <p:grpSp>
        <p:nvGrpSpPr>
          <p:cNvPr id="17" name="组合 1">
            <a:extLst>
              <a:ext uri="{FF2B5EF4-FFF2-40B4-BE49-F238E27FC236}">
                <a16:creationId xmlns:a16="http://schemas.microsoft.com/office/drawing/2014/main" id="{0F1F5879-256A-4DEF-9042-4D86D8BA9BB1}"/>
              </a:ext>
            </a:extLst>
          </p:cNvPr>
          <p:cNvGrpSpPr/>
          <p:nvPr/>
        </p:nvGrpSpPr>
        <p:grpSpPr>
          <a:xfrm>
            <a:off x="1482181" y="1464675"/>
            <a:ext cx="8574405" cy="3571240"/>
            <a:chOff x="1972539" y="1404179"/>
            <a:chExt cx="7022653" cy="2487900"/>
          </a:xfrm>
        </p:grpSpPr>
        <p:cxnSp>
          <p:nvCxnSpPr>
            <p:cNvPr id="18" name="AutoShape 17">
              <a:extLst>
                <a:ext uri="{FF2B5EF4-FFF2-40B4-BE49-F238E27FC236}">
                  <a16:creationId xmlns:a16="http://schemas.microsoft.com/office/drawing/2014/main" id="{A2DFFA60-2BCF-416B-B6C7-9D7FB1B581DB}"/>
                </a:ext>
              </a:extLst>
            </p:cNvPr>
            <p:cNvCxnSpPr>
              <a:cxnSpLocks noChangeShapeType="1"/>
              <a:endCxn id="26" idx="1"/>
            </p:cNvCxnSpPr>
            <p:nvPr/>
          </p:nvCxnSpPr>
          <p:spPr bwMode="auto">
            <a:xfrm>
              <a:off x="3011927" y="2364800"/>
              <a:ext cx="694398" cy="0"/>
            </a:xfrm>
            <a:prstGeom prst="straightConnector1">
              <a:avLst/>
            </a:prstGeom>
            <a:noFill/>
            <a:ln w="12700">
              <a:solidFill>
                <a:srgbClr val="333333"/>
              </a:solidFill>
              <a:round/>
              <a:headEnd type="oval" w="sm" len="sm"/>
              <a:tailEnd type="oval" w="sm" len="sm"/>
            </a:ln>
          </p:spPr>
        </p:cxnSp>
        <p:sp>
          <p:nvSpPr>
            <p:cNvPr id="19" name="AutoShape 14">
              <a:extLst>
                <a:ext uri="{FF2B5EF4-FFF2-40B4-BE49-F238E27FC236}">
                  <a16:creationId xmlns:a16="http://schemas.microsoft.com/office/drawing/2014/main" id="{D7792907-46E6-4AB6-B4EF-419EABBB6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306" y="1974075"/>
              <a:ext cx="892798" cy="757703"/>
            </a:xfrm>
            <a:prstGeom prst="diamond">
              <a:avLst/>
            </a:prstGeom>
            <a:solidFill>
              <a:schemeClr val="accent2"/>
            </a:solidFill>
            <a:ln w="9525">
              <a:miter lim="800000"/>
            </a:ln>
            <a:scene3d>
              <a:camera prst="legacyPerspectiveBottom">
                <a:rot lat="20999983" lon="0" rev="0"/>
              </a:camera>
              <a:lightRig rig="legacyFlat4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1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EA9ECED9-1E55-4E5C-A83C-BDCDB8A2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3383" y="1404179"/>
              <a:ext cx="6961808" cy="42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2000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1" name="Text Box 7">
              <a:extLst>
                <a:ext uri="{FF2B5EF4-FFF2-40B4-BE49-F238E27FC236}">
                  <a16:creationId xmlns:a16="http://schemas.microsoft.com/office/drawing/2014/main" id="{FF6E4B4F-FEB5-4966-93E5-B1F110A49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3290" y="1464623"/>
              <a:ext cx="1343012" cy="2778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zh-CN" altLang="en-US" sz="2000" b="1" dirty="0">
                  <a:solidFill>
                    <a:srgbClr val="333333"/>
                  </a:solidFill>
                  <a:latin typeface="黑体" panose="02010609060101010101" charset="-122"/>
                  <a:ea typeface="黑体" panose="02010609060101010101" charset="-122"/>
                </a:rPr>
                <a:t>生产环节</a:t>
              </a:r>
            </a:p>
          </p:txBody>
        </p:sp>
        <p:sp>
          <p:nvSpPr>
            <p:cNvPr id="22" name="AutoShape 9">
              <a:extLst>
                <a:ext uri="{FF2B5EF4-FFF2-40B4-BE49-F238E27FC236}">
                  <a16:creationId xmlns:a16="http://schemas.microsoft.com/office/drawing/2014/main" id="{9089CAEA-E900-4129-8CBE-E793DF4D2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732" y="1517511"/>
              <a:ext cx="295056" cy="185648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rgbClr val="FEFFFF"/>
            </a:solidFill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2000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07077FD4-E8C1-4735-AB24-60C1FA454A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7795" y="1464623"/>
              <a:ext cx="1343012" cy="2778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zh-CN" altLang="en-US" sz="2000" b="1" dirty="0">
                  <a:solidFill>
                    <a:srgbClr val="333333"/>
                  </a:solidFill>
                  <a:latin typeface="黑体" panose="02010609060101010101" charset="-122"/>
                  <a:ea typeface="黑体" panose="02010609060101010101" charset="-122"/>
                </a:rPr>
                <a:t>运输环节</a:t>
              </a:r>
            </a:p>
          </p:txBody>
        </p:sp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0E300FDF-0B58-4CD6-8089-7DCA5B710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6923" y="1517511"/>
              <a:ext cx="295056" cy="185648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rgbClr val="FEFFFF"/>
            </a:solidFill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2000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78030AB1-960C-434B-AF7A-A7B973B8F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9986" y="1464623"/>
              <a:ext cx="1343012" cy="2778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zh-CN" altLang="en-US" sz="2000" b="1" dirty="0">
                  <a:solidFill>
                    <a:srgbClr val="333333"/>
                  </a:solidFill>
                  <a:latin typeface="黑体" panose="02010609060101010101" charset="-122"/>
                  <a:ea typeface="黑体" panose="02010609060101010101" charset="-122"/>
                </a:rPr>
                <a:t>销售环节</a:t>
              </a:r>
            </a:p>
          </p:txBody>
        </p:sp>
        <p:sp>
          <p:nvSpPr>
            <p:cNvPr id="26" name="AutoShape 14">
              <a:extLst>
                <a:ext uri="{FF2B5EF4-FFF2-40B4-BE49-F238E27FC236}">
                  <a16:creationId xmlns:a16="http://schemas.microsoft.com/office/drawing/2014/main" id="{1B05BFF3-EB1D-4662-9F82-925CC951B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325" y="1985949"/>
              <a:ext cx="892798" cy="757703"/>
            </a:xfrm>
            <a:prstGeom prst="diamond">
              <a:avLst/>
            </a:prstGeom>
            <a:solidFill>
              <a:schemeClr val="accent2"/>
            </a:solidFill>
            <a:ln w="9525">
              <a:miter lim="800000"/>
            </a:ln>
            <a:scene3d>
              <a:camera prst="legacyPerspectiveBottom">
                <a:rot lat="20999983" lon="0" rev="0"/>
              </a:camera>
              <a:lightRig rig="legacyFlat4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1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B07BAB92-565E-48A1-9FD5-65D97DEAF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0830" y="1985949"/>
              <a:ext cx="892798" cy="757703"/>
            </a:xfrm>
            <a:prstGeom prst="diamond">
              <a:avLst/>
            </a:prstGeom>
            <a:solidFill>
              <a:schemeClr val="accent2"/>
            </a:solidFill>
            <a:ln w="9525">
              <a:miter lim="800000"/>
            </a:ln>
            <a:scene3d>
              <a:camera prst="legacyPerspectiveBottom">
                <a:rot lat="20999983" lon="0" rev="0"/>
              </a:camera>
              <a:lightRig rig="legacyFlat4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1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226A66AF-D502-4C44-9562-505027F92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1988" y="1985949"/>
              <a:ext cx="892798" cy="757703"/>
            </a:xfrm>
            <a:prstGeom prst="diamond">
              <a:avLst/>
            </a:prstGeom>
            <a:solidFill>
              <a:schemeClr val="accent2"/>
            </a:solidFill>
            <a:ln w="9525">
              <a:miter lim="800000"/>
            </a:ln>
            <a:scene3d>
              <a:camera prst="legacyPerspectiveBottom">
                <a:rot lat="20999983" lon="0" rev="0"/>
              </a:camera>
              <a:lightRig rig="legacyFlat4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1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cxnSp>
          <p:nvCxnSpPr>
            <p:cNvPr id="29" name="AutoShape 18">
              <a:extLst>
                <a:ext uri="{FF2B5EF4-FFF2-40B4-BE49-F238E27FC236}">
                  <a16:creationId xmlns:a16="http://schemas.microsoft.com/office/drawing/2014/main" id="{CF6D49CB-1114-42A0-BB45-931A96290C65}"/>
                </a:ext>
              </a:extLst>
            </p:cNvPr>
            <p:cNvCxnSpPr>
              <a:cxnSpLocks noChangeShapeType="1"/>
              <a:stCxn id="26" idx="3"/>
              <a:endCxn id="27" idx="1"/>
            </p:cNvCxnSpPr>
            <p:nvPr/>
          </p:nvCxnSpPr>
          <p:spPr bwMode="auto">
            <a:xfrm>
              <a:off x="4599123" y="2364800"/>
              <a:ext cx="491706" cy="0"/>
            </a:xfrm>
            <a:prstGeom prst="straightConnector1">
              <a:avLst/>
            </a:prstGeom>
            <a:noFill/>
            <a:ln w="12700">
              <a:solidFill>
                <a:srgbClr val="333333"/>
              </a:solidFill>
              <a:round/>
              <a:headEnd type="oval" w="sm" len="sm"/>
              <a:tailEnd type="oval" w="sm" len="sm"/>
            </a:ln>
          </p:spPr>
        </p:cxnSp>
        <p:cxnSp>
          <p:nvCxnSpPr>
            <p:cNvPr id="30" name="AutoShape 19">
              <a:extLst>
                <a:ext uri="{FF2B5EF4-FFF2-40B4-BE49-F238E27FC236}">
                  <a16:creationId xmlns:a16="http://schemas.microsoft.com/office/drawing/2014/main" id="{E1C6B18D-184D-440F-B6AE-C67E9BE02DED}"/>
                </a:ext>
              </a:extLst>
            </p:cNvPr>
            <p:cNvCxnSpPr>
              <a:cxnSpLocks noChangeShapeType="1"/>
              <a:stCxn id="27" idx="3"/>
              <a:endCxn id="28" idx="1"/>
            </p:cNvCxnSpPr>
            <p:nvPr/>
          </p:nvCxnSpPr>
          <p:spPr bwMode="auto">
            <a:xfrm>
              <a:off x="5983627" y="2364800"/>
              <a:ext cx="1868361" cy="0"/>
            </a:xfrm>
            <a:prstGeom prst="straightConnector1">
              <a:avLst/>
            </a:prstGeom>
            <a:noFill/>
            <a:ln w="12700">
              <a:solidFill>
                <a:srgbClr val="333333"/>
              </a:solidFill>
              <a:round/>
              <a:headEnd type="oval" w="sm" len="sm"/>
              <a:tailEnd type="oval" w="sm" len="sm"/>
            </a:ln>
          </p:spPr>
        </p:cxnSp>
        <p:sp>
          <p:nvSpPr>
            <p:cNvPr id="31" name="Text Box 20">
              <a:extLst>
                <a:ext uri="{FF2B5EF4-FFF2-40B4-BE49-F238E27FC236}">
                  <a16:creationId xmlns:a16="http://schemas.microsoft.com/office/drawing/2014/main" id="{CAC2CAED-3E53-483D-BD37-D2869264E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815" y="2187580"/>
              <a:ext cx="694398" cy="449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</a:rPr>
                <a:t>马牛肉</a:t>
              </a:r>
            </a:p>
          </p:txBody>
        </p:sp>
        <p:sp>
          <p:nvSpPr>
            <p:cNvPr id="32" name="Text Box 21">
              <a:extLst>
                <a:ext uri="{FF2B5EF4-FFF2-40B4-BE49-F238E27FC236}">
                  <a16:creationId xmlns:a16="http://schemas.microsoft.com/office/drawing/2014/main" id="{FE45CFB8-0002-4D38-B36E-C512A04E4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5351" y="2169189"/>
              <a:ext cx="694398" cy="449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zh-CN" altLang="en-US" sz="1800" b="1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</a:rPr>
                <a:t>三聚氰胺</a:t>
              </a:r>
            </a:p>
          </p:txBody>
        </p:sp>
        <p:sp>
          <p:nvSpPr>
            <p:cNvPr id="33" name="Text Box 22">
              <a:extLst>
                <a:ext uri="{FF2B5EF4-FFF2-40B4-BE49-F238E27FC236}">
                  <a16:creationId xmlns:a16="http://schemas.microsoft.com/office/drawing/2014/main" id="{7F1144E4-0C34-4A56-9450-FB466F255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796" y="2171825"/>
              <a:ext cx="694398" cy="449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</a:rPr>
                <a:t>甲醛</a:t>
              </a:r>
            </a:p>
            <a:p>
              <a:r>
                <a:rPr lang="zh-CN" altLang="en-US" sz="1800" b="1" dirty="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</a:rPr>
                <a:t>白菜</a:t>
              </a:r>
            </a:p>
          </p:txBody>
        </p:sp>
        <p:sp>
          <p:nvSpPr>
            <p:cNvPr id="34" name="Text Box 23">
              <a:extLst>
                <a:ext uri="{FF2B5EF4-FFF2-40B4-BE49-F238E27FC236}">
                  <a16:creationId xmlns:a16="http://schemas.microsoft.com/office/drawing/2014/main" id="{10EE4433-44E8-41ED-92A0-577108D5A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6677" y="2180331"/>
              <a:ext cx="694398" cy="449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</a:rPr>
                <a:t>地沟油</a:t>
              </a:r>
            </a:p>
          </p:txBody>
        </p:sp>
        <p:sp>
          <p:nvSpPr>
            <p:cNvPr id="35" name="AutoShape 9">
              <a:extLst>
                <a:ext uri="{FF2B5EF4-FFF2-40B4-BE49-F238E27FC236}">
                  <a16:creationId xmlns:a16="http://schemas.microsoft.com/office/drawing/2014/main" id="{ADC5A098-5AF0-4BD1-B0E5-F5122152B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915" y="1502400"/>
              <a:ext cx="295056" cy="185648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rgbClr val="FEFFFF"/>
            </a:solidFill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2000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6" name="Text Box 7">
              <a:extLst>
                <a:ext uri="{FF2B5EF4-FFF2-40B4-BE49-F238E27FC236}">
                  <a16:creationId xmlns:a16="http://schemas.microsoft.com/office/drawing/2014/main" id="{FA8FDB60-6B13-4760-84AB-A85A91736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8993" y="1464623"/>
              <a:ext cx="1343012" cy="2778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zh-CN" altLang="en-US" sz="2000" b="1" dirty="0">
                  <a:solidFill>
                    <a:srgbClr val="333333"/>
                  </a:solidFill>
                  <a:latin typeface="黑体" panose="02010609060101010101" charset="-122"/>
                  <a:ea typeface="黑体" panose="02010609060101010101" charset="-122"/>
                </a:rPr>
                <a:t>原料环节</a:t>
              </a:r>
            </a:p>
          </p:txBody>
        </p:sp>
        <p:sp>
          <p:nvSpPr>
            <p:cNvPr id="37" name="AutoShape 11">
              <a:extLst>
                <a:ext uri="{FF2B5EF4-FFF2-40B4-BE49-F238E27FC236}">
                  <a16:creationId xmlns:a16="http://schemas.microsoft.com/office/drawing/2014/main" id="{F837E4C2-874F-4C3E-A924-361A6C217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9115" y="1511541"/>
              <a:ext cx="295056" cy="185648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rgbClr val="FEFFFF"/>
            </a:solidFill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2000">
                <a:solidFill>
                  <a:srgbClr val="33333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8" name="Text Box 12">
              <a:extLst>
                <a:ext uri="{FF2B5EF4-FFF2-40B4-BE49-F238E27FC236}">
                  <a16:creationId xmlns:a16="http://schemas.microsoft.com/office/drawing/2014/main" id="{4B504CFB-3704-4804-8DBD-7350343F6A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2178" y="1458652"/>
              <a:ext cx="1343012" cy="2778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zh-CN" altLang="en-US" sz="2000" b="1">
                  <a:solidFill>
                    <a:srgbClr val="333333"/>
                  </a:solidFill>
                  <a:latin typeface="黑体" panose="02010609060101010101" charset="-122"/>
                  <a:ea typeface="黑体" panose="02010609060101010101" charset="-122"/>
                </a:rPr>
                <a:t>消费环节</a:t>
              </a:r>
            </a:p>
          </p:txBody>
        </p:sp>
        <p:sp>
          <p:nvSpPr>
            <p:cNvPr id="39" name="AutoShape 15">
              <a:extLst>
                <a:ext uri="{FF2B5EF4-FFF2-40B4-BE49-F238E27FC236}">
                  <a16:creationId xmlns:a16="http://schemas.microsoft.com/office/drawing/2014/main" id="{F91F5984-5B3B-4BAB-B102-DAFF174BB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5539" y="1997197"/>
              <a:ext cx="892798" cy="757703"/>
            </a:xfrm>
            <a:prstGeom prst="diamond">
              <a:avLst/>
            </a:prstGeom>
            <a:solidFill>
              <a:schemeClr val="accent2"/>
            </a:solidFill>
            <a:ln w="9525">
              <a:miter lim="800000"/>
            </a:ln>
            <a:scene3d>
              <a:camera prst="legacyPerspectiveBottom">
                <a:rot lat="20999983" lon="0" rev="0"/>
              </a:camera>
              <a:lightRig rig="legacyFlat4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zh-CN" altLang="en-US" sz="1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0" name="Text Box 22">
              <a:extLst>
                <a:ext uri="{FF2B5EF4-FFF2-40B4-BE49-F238E27FC236}">
                  <a16:creationId xmlns:a16="http://schemas.microsoft.com/office/drawing/2014/main" id="{324EA8A7-1963-4BC9-9959-C39BCF88E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8928" y="2194487"/>
              <a:ext cx="694398" cy="449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</a:rPr>
                <a:t>糖精枣</a:t>
              </a:r>
            </a:p>
          </p:txBody>
        </p: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10361224-4179-4A9A-A853-1A821819B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290" y="2949491"/>
              <a:ext cx="1343013" cy="930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3">
              <a:extLst>
                <a:ext uri="{FF2B5EF4-FFF2-40B4-BE49-F238E27FC236}">
                  <a16:creationId xmlns:a16="http://schemas.microsoft.com/office/drawing/2014/main" id="{98BF008A-610E-4510-A6B3-A743622DF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539" y="2946569"/>
              <a:ext cx="1372371" cy="933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907120B3-6609-43BC-BDF8-965ECAFDD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795" y="2926061"/>
              <a:ext cx="1442191" cy="966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5">
              <a:extLst>
                <a:ext uri="{FF2B5EF4-FFF2-40B4-BE49-F238E27FC236}">
                  <a16:creationId xmlns:a16="http://schemas.microsoft.com/office/drawing/2014/main" id="{3C50EF0A-06CD-4B4A-992F-C9FA156AB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85" y="2949490"/>
              <a:ext cx="1365895" cy="930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2B902C20-195E-4B4E-917C-C58B72578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7800" y="2926062"/>
              <a:ext cx="1337392" cy="954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6" name="图片 3">
            <a:extLst>
              <a:ext uri="{FF2B5EF4-FFF2-40B4-BE49-F238E27FC236}">
                <a16:creationId xmlns:a16="http://schemas.microsoft.com/office/drawing/2014/main" id="{6355DEAA-89CD-4B38-B8BF-91A4F55D612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7721" y="3714480"/>
            <a:ext cx="1772920" cy="1321435"/>
          </a:xfrm>
          <a:prstGeom prst="rect">
            <a:avLst/>
          </a:prstGeom>
        </p:spPr>
      </p:pic>
      <p:pic>
        <p:nvPicPr>
          <p:cNvPr id="47" name="图片 4">
            <a:extLst>
              <a:ext uri="{FF2B5EF4-FFF2-40B4-BE49-F238E27FC236}">
                <a16:creationId xmlns:a16="http://schemas.microsoft.com/office/drawing/2014/main" id="{624E5157-9382-4E19-A6B0-A76F1C503AB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4936" y="3600815"/>
            <a:ext cx="1638935" cy="15043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FE654F-37F9-4EAF-B96E-A531A1F0405D}"/>
              </a:ext>
            </a:extLst>
          </p:cNvPr>
          <p:cNvSpPr/>
          <p:nvPr/>
        </p:nvSpPr>
        <p:spPr>
          <a:xfrm>
            <a:off x="2284023" y="5429692"/>
            <a:ext cx="6955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食品安全事件层出不穷，事关民生福祉和公共安全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C3D1EC18-F8B3-49AD-BD65-530C3984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09" y="1181100"/>
            <a:ext cx="10929257" cy="5676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需求分析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48399" y="230434"/>
            <a:ext cx="952972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zh-CN" altLang="en-US" sz="2800" dirty="0"/>
              <a:t>项目背景</a:t>
            </a:r>
            <a:endParaRPr lang="zh-CN" altLang="zh-CN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40DAE1-5736-4B0F-B4E3-DE1518E78D1C}"/>
              </a:ext>
            </a:extLst>
          </p:cNvPr>
          <p:cNvSpPr/>
          <p:nvPr/>
        </p:nvSpPr>
        <p:spPr>
          <a:xfrm>
            <a:off x="2667004" y="1961788"/>
            <a:ext cx="89246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“确保食品安全是民生工程、民心工程，是各级党委政府义不容辞之责。” 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习近平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>
              <a:defRPr/>
            </a:pP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>
              <a:defRPr/>
            </a:pP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“实施食品安全战略，让人民吃得放心”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十九大报告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>
              <a:defRPr/>
            </a:pP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>
              <a:defRPr/>
            </a:pP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“全面落实“四个最严”指示精神” 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– </a:t>
            </a:r>
          </a:p>
          <a:p>
            <a:pPr lvl="0">
              <a:defRPr/>
            </a:pP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中共中央国务院关于深化改革加强食品安全工作的意见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地方党政领导干部食品安全责任制规定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963408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需求分析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48399" y="230434"/>
            <a:ext cx="952972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zh-CN" altLang="en-US" sz="2800" dirty="0"/>
              <a:t>用户需求</a:t>
            </a:r>
            <a:endParaRPr lang="zh-CN" altLang="zh-CN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0641E6-05A1-4913-8938-1AFFD71C8973}"/>
              </a:ext>
            </a:extLst>
          </p:cNvPr>
          <p:cNvSpPr/>
          <p:nvPr/>
        </p:nvSpPr>
        <p:spPr>
          <a:xfrm>
            <a:off x="7197364" y="3476838"/>
            <a:ext cx="4554873" cy="8588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主要目标用户：</a:t>
            </a:r>
            <a:endParaRPr lang="en-US" altLang="zh-CN" sz="2400" dirty="0"/>
          </a:p>
          <a:p>
            <a:pPr algn="ctr"/>
            <a:r>
              <a:rPr lang="zh-CN" altLang="en-US" sz="2400" dirty="0"/>
              <a:t>普通民众及消费者</a:t>
            </a:r>
            <a:endParaRPr lang="en-US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82395CE-0C03-4E2D-904E-2F0574224DC5}"/>
              </a:ext>
            </a:extLst>
          </p:cNvPr>
          <p:cNvSpPr/>
          <p:nvPr/>
        </p:nvSpPr>
        <p:spPr>
          <a:xfrm>
            <a:off x="7191124" y="4335672"/>
            <a:ext cx="4554873" cy="1125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1</a:t>
            </a:r>
            <a:r>
              <a:rPr lang="zh-CN" altLang="en-US" sz="2400" dirty="0"/>
              <a:t>、缺乏食品安全知识，科学素养和防范水平有待提高</a:t>
            </a:r>
            <a:endParaRPr lang="en-US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B97A9F9-83B0-4180-A492-D2764B8544AC}"/>
              </a:ext>
            </a:extLst>
          </p:cNvPr>
          <p:cNvSpPr/>
          <p:nvPr/>
        </p:nvSpPr>
        <p:spPr>
          <a:xfrm>
            <a:off x="7191124" y="5374526"/>
            <a:ext cx="4554873" cy="11253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2</a:t>
            </a:r>
            <a:r>
              <a:rPr lang="zh-CN" altLang="en-US" sz="2400" dirty="0"/>
              <a:t>、相关数据的融合和集成度低，无法提供有价值的大数据应用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B48E0-8DC2-4E66-A9CF-DF5C984C8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487" y="967943"/>
            <a:ext cx="3171119" cy="3171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2109B-2862-4717-9267-F728BAF24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63" y="972088"/>
            <a:ext cx="3171119" cy="3171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7A8C00-2E88-4ADC-B4F7-15DCDAA5F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1" y="4209450"/>
            <a:ext cx="4514850" cy="22574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5FA2A1-30BE-413E-A335-6944BC541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977" y="4209450"/>
            <a:ext cx="1800629" cy="225742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466AE9F-905D-42A6-8189-49413BC3FF96}"/>
              </a:ext>
            </a:extLst>
          </p:cNvPr>
          <p:cNvSpPr/>
          <p:nvPr/>
        </p:nvSpPr>
        <p:spPr>
          <a:xfrm>
            <a:off x="7206071" y="1476103"/>
            <a:ext cx="4554873" cy="183467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研究对象：食品有害化学物质。</a:t>
            </a:r>
            <a:endParaRPr lang="en-US" altLang="zh-CN" sz="2400" dirty="0"/>
          </a:p>
          <a:p>
            <a:pPr algn="ctr"/>
            <a:r>
              <a:rPr lang="zh-CN" altLang="en-US" sz="2400" dirty="0"/>
              <a:t>如：农残、抗生素残留、食品添加剂、霉菌、大肠杆菌、重金属、其它污染物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3063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875" y="0"/>
            <a:ext cx="2141619" cy="901700"/>
            <a:chOff x="57875" y="0"/>
            <a:chExt cx="2141619" cy="9017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75" y="0"/>
              <a:ext cx="1917700" cy="9017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8537" y="2120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14EC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需求分析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33EBCD8-BCEF-4A52-88CC-3D62B8B94507}"/>
              </a:ext>
            </a:extLst>
          </p:cNvPr>
          <p:cNvSpPr/>
          <p:nvPr/>
        </p:nvSpPr>
        <p:spPr>
          <a:xfrm>
            <a:off x="4346667" y="28975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/>
              <a:t>行业和竞品分析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AF740-6187-4A8D-A758-C6F5B3291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55" y="1217850"/>
            <a:ext cx="4457748" cy="34367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B10C5-474B-431C-9F31-C5EDFFB68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582" y="1185757"/>
            <a:ext cx="4151843" cy="3514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537E8-3117-42C5-8958-F10EACD2A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6419" y="1118172"/>
            <a:ext cx="3935210" cy="36497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925C48-62D3-4B72-A860-E00E0CB366BE}"/>
              </a:ext>
            </a:extLst>
          </p:cNvPr>
          <p:cNvSpPr/>
          <p:nvPr/>
        </p:nvSpPr>
        <p:spPr>
          <a:xfrm>
            <a:off x="1410915" y="5179785"/>
            <a:ext cx="2732188" cy="14006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门户网站为主；</a:t>
            </a:r>
            <a:endParaRPr lang="en-US" altLang="zh-CN" sz="2400" dirty="0"/>
          </a:p>
          <a:p>
            <a:pPr algn="ctr"/>
            <a:r>
              <a:rPr lang="en-US" altLang="zh-CN" sz="2400" dirty="0"/>
              <a:t>Web 1.0</a:t>
            </a:r>
            <a:r>
              <a:rPr lang="zh-CN" altLang="en-US" sz="2400" dirty="0"/>
              <a:t>传统模式</a:t>
            </a:r>
            <a:endParaRPr lang="en-US" altLang="zh-CN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11DC67-2EB3-448D-9AED-610660D447A5}"/>
              </a:ext>
            </a:extLst>
          </p:cNvPr>
          <p:cNvSpPr/>
          <p:nvPr/>
        </p:nvSpPr>
        <p:spPr>
          <a:xfrm>
            <a:off x="8188234" y="5179785"/>
            <a:ext cx="3831773" cy="14006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缺少多源异构大数据的融合应用，如知识图谱，文本挖掘、时空演化分析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287DAE-DD04-429D-9AD7-A782E3921257}"/>
              </a:ext>
            </a:extLst>
          </p:cNvPr>
          <p:cNvSpPr/>
          <p:nvPr/>
        </p:nvSpPr>
        <p:spPr>
          <a:xfrm>
            <a:off x="442127" y="5449708"/>
            <a:ext cx="968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竞品分析</a:t>
            </a:r>
            <a:endParaRPr lang="en-US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57CC80-E909-43BE-9C89-1A23990B9DCC}"/>
              </a:ext>
            </a:extLst>
          </p:cNvPr>
          <p:cNvSpPr/>
          <p:nvPr/>
        </p:nvSpPr>
        <p:spPr>
          <a:xfrm>
            <a:off x="4249782" y="5179785"/>
            <a:ext cx="3831774" cy="14006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未深度集成监管部门和企业内部的检测数据，难以支持全过程溯源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87179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2605"/>
          <a:stretch>
            <a:fillRect/>
          </a:stretch>
        </p:blipFill>
        <p:spPr>
          <a:xfrm>
            <a:off x="0" y="0"/>
            <a:ext cx="12079224" cy="6858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90666" y="2837477"/>
            <a:ext cx="3570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014EC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二、解决方案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902200"/>
            <a:ext cx="49149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25589"/>
      </p:ext>
    </p:extLst>
  </p:cSld>
  <p:clrMapOvr>
    <a:masterClrMapping/>
  </p:clrMapOvr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epoobye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数蜂总体组模板</Template>
  <TotalTime>2036</TotalTime>
  <Words>2796</Words>
  <Application>Microsoft Office PowerPoint</Application>
  <PresentationFormat>Widescreen</PresentationFormat>
  <Paragraphs>214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仿宋</vt:lpstr>
      <vt:lpstr>微软雅黑</vt:lpstr>
      <vt:lpstr>微软雅黑</vt:lpstr>
      <vt:lpstr>楷体</vt:lpstr>
      <vt:lpstr>等线</vt:lpstr>
      <vt:lpstr>黑体</vt:lpstr>
      <vt:lpstr>Arial</vt:lpstr>
      <vt:lpstr>webwppDefTheme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政府数字化转型规划服务</dc:title>
  <dc:creator>益财</dc:creator>
  <cp:lastModifiedBy>Zhang Yinsheng</cp:lastModifiedBy>
  <cp:revision>3023</cp:revision>
  <dcterms:created xsi:type="dcterms:W3CDTF">2020-04-22T03:08:59Z</dcterms:created>
  <dcterms:modified xsi:type="dcterms:W3CDTF">2020-06-28T23:58:19Z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